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5" r:id="rId4"/>
    <p:sldId id="267" r:id="rId5"/>
    <p:sldId id="271" r:id="rId6"/>
    <p:sldId id="269" r:id="rId7"/>
    <p:sldId id="270" r:id="rId8"/>
    <p:sldId id="272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Interpretation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3886200"/>
            <a:ext cx="5114778" cy="1101248"/>
          </a:xfrm>
        </p:spPr>
        <p:txBody>
          <a:bodyPr/>
          <a:lstStyle/>
          <a:p>
            <a:r>
              <a:rPr lang="en-US" dirty="0" smtClean="0"/>
              <a:t>Prof. </a:t>
            </a:r>
            <a:r>
              <a:rPr lang="en-US" dirty="0" err="1" smtClean="0"/>
              <a:t>Quazi</a:t>
            </a:r>
            <a:r>
              <a:rPr lang="en-US" dirty="0" smtClean="0"/>
              <a:t> </a:t>
            </a:r>
            <a:r>
              <a:rPr lang="en-US" dirty="0" err="1" smtClean="0"/>
              <a:t>Tarikul</a:t>
            </a:r>
            <a:r>
              <a:rPr lang="en-US" dirty="0" smtClean="0"/>
              <a:t> Islam</a:t>
            </a:r>
            <a:br>
              <a:rPr lang="en-US" dirty="0" smtClean="0"/>
            </a:br>
            <a:r>
              <a:rPr lang="en-US" dirty="0" smtClean="0"/>
              <a:t>Professor of Medicine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446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professional “DOM” (</a:t>
            </a:r>
            <a:r>
              <a:rPr lang="bn-IN" dirty="0" smtClean="0"/>
              <a:t>ডোম</a:t>
            </a:r>
            <a:r>
              <a:rPr lang="en-US" dirty="0" smtClean="0"/>
              <a:t>) </a:t>
            </a:r>
            <a:r>
              <a:rPr lang="en-US" dirty="0"/>
              <a:t>was admitted </a:t>
            </a:r>
            <a:r>
              <a:rPr lang="en-US" dirty="0" smtClean="0"/>
              <a:t>after </a:t>
            </a:r>
            <a:r>
              <a:rPr lang="en-US" dirty="0"/>
              <a:t>being found collapsed </a:t>
            </a:r>
            <a:r>
              <a:rPr lang="en-US" dirty="0" smtClean="0"/>
              <a:t>on the </a:t>
            </a:r>
            <a:r>
              <a:rPr lang="en-US" dirty="0"/>
              <a:t>street. Four hours previously he had been </a:t>
            </a:r>
            <a:r>
              <a:rPr lang="en-US" dirty="0" smtClean="0"/>
              <a:t>spotted wandering </a:t>
            </a:r>
            <a:r>
              <a:rPr lang="en-US" dirty="0"/>
              <a:t>outside the hospital and appeared well.</a:t>
            </a:r>
          </a:p>
          <a:p>
            <a:r>
              <a:rPr lang="en-US" dirty="0"/>
              <a:t>On examination he had a Glasgow coma scale of </a:t>
            </a:r>
            <a:r>
              <a:rPr lang="en-US" dirty="0" smtClean="0"/>
              <a:t>5/15.</a:t>
            </a:r>
            <a:r>
              <a:rPr lang="en-US" dirty="0"/>
              <a:t> </a:t>
            </a:r>
            <a:r>
              <a:rPr lang="en-US" dirty="0" smtClean="0"/>
              <a:t>His </a:t>
            </a:r>
            <a:r>
              <a:rPr lang="en-US" dirty="0"/>
              <a:t>heart rate was </a:t>
            </a:r>
            <a:r>
              <a:rPr lang="en-US" dirty="0" smtClean="0"/>
              <a:t>120/min </a:t>
            </a:r>
            <a:r>
              <a:rPr lang="en-US" dirty="0"/>
              <a:t>and regular. The </a:t>
            </a:r>
            <a:r>
              <a:rPr lang="en-US" dirty="0" smtClean="0"/>
              <a:t>BP </a:t>
            </a:r>
            <a:r>
              <a:rPr lang="en-US" dirty="0"/>
              <a:t>measured 80/50 </a:t>
            </a:r>
            <a:r>
              <a:rPr lang="en-US" dirty="0" smtClean="0"/>
              <a:t>mmHg, respiratory rate was </a:t>
            </a:r>
            <a:r>
              <a:rPr lang="en-US" dirty="0"/>
              <a:t>24/min. </a:t>
            </a:r>
            <a:r>
              <a:rPr lang="en-US" dirty="0" smtClean="0"/>
              <a:t>The </a:t>
            </a:r>
            <a:r>
              <a:rPr lang="en-US" dirty="0"/>
              <a:t>patient was </a:t>
            </a:r>
            <a:r>
              <a:rPr lang="en-US" dirty="0" err="1"/>
              <a:t>apyrexial</a:t>
            </a:r>
            <a:r>
              <a:rPr lang="en-US" dirty="0"/>
              <a:t>. The pupils </a:t>
            </a:r>
            <a:r>
              <a:rPr lang="en-US" dirty="0" smtClean="0"/>
              <a:t>were dilated</a:t>
            </a:r>
            <a:r>
              <a:rPr lang="en-US" dirty="0"/>
              <a:t>. Neurological examination revealed blurred </a:t>
            </a:r>
            <a:r>
              <a:rPr lang="en-US" dirty="0" smtClean="0"/>
              <a:t>disk margins </a:t>
            </a:r>
            <a:r>
              <a:rPr lang="en-US" dirty="0"/>
              <a:t>and depressed reflexes.</a:t>
            </a:r>
          </a:p>
        </p:txBody>
      </p:sp>
    </p:spTree>
    <p:extLst>
      <p:ext uri="{BB962C8B-B14F-4D97-AF65-F5344CB8AC3E}">
        <p14:creationId xmlns="" xmlns:p14="http://schemas.microsoft.com/office/powerpoint/2010/main" val="2797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Scenario: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/>
          </a:bodyPr>
          <a:lstStyle/>
          <a:p>
            <a:pPr marL="0" indent="0">
              <a:buNone/>
            </a:pPr>
            <a:r>
              <a:rPr lang="en-US" b="1" i="1" u="sng" dirty="0" smtClean="0"/>
              <a:t>Investigations:</a:t>
            </a:r>
          </a:p>
          <a:p>
            <a:r>
              <a:rPr lang="en-US" dirty="0"/>
              <a:t>Arterial blood gases:</a:t>
            </a:r>
          </a:p>
          <a:p>
            <a:r>
              <a:rPr lang="en-US" dirty="0" smtClean="0"/>
              <a:t>pH 		7.21</a:t>
            </a:r>
          </a:p>
          <a:p>
            <a:r>
              <a:rPr lang="en-US" dirty="0" smtClean="0"/>
              <a:t>PaO</a:t>
            </a:r>
            <a:r>
              <a:rPr lang="en-US" baseline="-25000" dirty="0" smtClean="0"/>
              <a:t>2</a:t>
            </a:r>
            <a:r>
              <a:rPr lang="en-US" dirty="0" smtClean="0"/>
              <a:t> 	9 </a:t>
            </a:r>
            <a:r>
              <a:rPr lang="en-US" dirty="0" err="1"/>
              <a:t>kPa</a:t>
            </a:r>
            <a:endParaRPr lang="en-US" dirty="0"/>
          </a:p>
          <a:p>
            <a:r>
              <a:rPr lang="en-US" dirty="0"/>
              <a:t>PaCO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	2.1 </a:t>
            </a:r>
            <a:r>
              <a:rPr lang="en-US" dirty="0" err="1"/>
              <a:t>kPa</a:t>
            </a:r>
            <a:endParaRPr lang="en-US" dirty="0"/>
          </a:p>
          <a:p>
            <a:r>
              <a:rPr lang="en-US" dirty="0"/>
              <a:t>Bicarbonate 12 </a:t>
            </a:r>
            <a:r>
              <a:rPr lang="en-US" dirty="0" err="1"/>
              <a:t>mmol</a:t>
            </a:r>
            <a:r>
              <a:rPr lang="en-US" dirty="0"/>
              <a:t>/l</a:t>
            </a:r>
          </a:p>
          <a:p>
            <a:r>
              <a:rPr lang="en-US" dirty="0"/>
              <a:t>Blood lactate 6 </a:t>
            </a:r>
            <a:r>
              <a:rPr lang="en-US" dirty="0" err="1"/>
              <a:t>mmol</a:t>
            </a:r>
            <a:r>
              <a:rPr lang="en-US" dirty="0"/>
              <a:t>/l</a:t>
            </a:r>
          </a:p>
          <a:p>
            <a:r>
              <a:rPr lang="en-US" dirty="0"/>
              <a:t>Urinalysis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Protein 	0</a:t>
            </a:r>
            <a:br>
              <a:rPr lang="en-US" dirty="0" smtClean="0"/>
            </a:br>
            <a:r>
              <a:rPr lang="en-US" dirty="0" smtClean="0"/>
              <a:t>Glucose 	0</a:t>
            </a:r>
            <a:br>
              <a:rPr lang="en-US" dirty="0" smtClean="0"/>
            </a:br>
            <a:r>
              <a:rPr lang="en-US" dirty="0" smtClean="0"/>
              <a:t>Ketones 	+</a:t>
            </a:r>
          </a:p>
          <a:p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r>
              <a:rPr lang="en-US" dirty="0" smtClean="0"/>
              <a:t> 	131 </a:t>
            </a:r>
            <a:r>
              <a:rPr lang="en-US" dirty="0" err="1"/>
              <a:t>mmol</a:t>
            </a:r>
            <a:r>
              <a:rPr lang="en-US" dirty="0"/>
              <a:t>/l</a:t>
            </a:r>
          </a:p>
          <a:p>
            <a:r>
              <a:rPr lang="en-US" dirty="0" smtClean="0"/>
              <a:t>K</a:t>
            </a:r>
            <a:r>
              <a:rPr lang="en-US" baseline="30000" dirty="0" smtClean="0"/>
              <a:t>+</a:t>
            </a:r>
            <a:r>
              <a:rPr lang="en-US" dirty="0" smtClean="0"/>
              <a:t> 	5.4 </a:t>
            </a:r>
            <a:r>
              <a:rPr lang="en-US" dirty="0" err="1"/>
              <a:t>mmol</a:t>
            </a:r>
            <a:r>
              <a:rPr lang="en-US" dirty="0"/>
              <a:t>/l</a:t>
            </a:r>
          </a:p>
          <a:p>
            <a:r>
              <a:rPr lang="en-US" dirty="0"/>
              <a:t>Chloride 96 </a:t>
            </a:r>
            <a:r>
              <a:rPr lang="en-US" dirty="0" err="1"/>
              <a:t>mmol</a:t>
            </a:r>
            <a:r>
              <a:rPr lang="en-US" dirty="0"/>
              <a:t>/l</a:t>
            </a:r>
            <a:endParaRPr lang="en-US" dirty="0" smtClean="0"/>
          </a:p>
          <a:p>
            <a:r>
              <a:rPr lang="en-US" dirty="0" smtClean="0"/>
              <a:t>Urea </a:t>
            </a:r>
            <a:r>
              <a:rPr lang="en-US" dirty="0"/>
              <a:t>5 </a:t>
            </a:r>
            <a:r>
              <a:rPr lang="en-US" dirty="0" err="1"/>
              <a:t>mmol</a:t>
            </a:r>
            <a:r>
              <a:rPr lang="en-US" dirty="0"/>
              <a:t>/l</a:t>
            </a:r>
          </a:p>
          <a:p>
            <a:r>
              <a:rPr lang="en-US" dirty="0" err="1"/>
              <a:t>Creatinine</a:t>
            </a:r>
            <a:r>
              <a:rPr lang="en-US" dirty="0"/>
              <a:t> 110 </a:t>
            </a:r>
            <a:r>
              <a:rPr lang="en-US" dirty="0" err="1" smtClean="0"/>
              <a:t>mol</a:t>
            </a:r>
            <a:r>
              <a:rPr lang="en-US" dirty="0" smtClean="0"/>
              <a:t>/l</a:t>
            </a:r>
          </a:p>
          <a:p>
            <a:r>
              <a:rPr lang="en-US" dirty="0" smtClean="0"/>
              <a:t>Glucose </a:t>
            </a:r>
            <a:r>
              <a:rPr lang="en-US" dirty="0"/>
              <a:t>6 </a:t>
            </a:r>
            <a:r>
              <a:rPr lang="en-US" dirty="0" err="1"/>
              <a:t>mmo</a:t>
            </a:r>
            <a:r>
              <a:rPr lang="en-US" dirty="0"/>
              <a:t>/l</a:t>
            </a:r>
          </a:p>
          <a:p>
            <a:r>
              <a:rPr lang="en-US" dirty="0"/>
              <a:t>Amylase 120 </a:t>
            </a:r>
            <a:r>
              <a:rPr lang="en-US" dirty="0" err="1"/>
              <a:t>iu</a:t>
            </a:r>
            <a:r>
              <a:rPr lang="en-US" dirty="0"/>
              <a:t>/l</a:t>
            </a:r>
          </a:p>
          <a:p>
            <a:r>
              <a:rPr lang="en-US" dirty="0"/>
              <a:t>(NR &lt;220 </a:t>
            </a:r>
            <a:r>
              <a:rPr lang="en-US" dirty="0" err="1"/>
              <a:t>iu</a:t>
            </a:r>
            <a:r>
              <a:rPr lang="en-US" dirty="0"/>
              <a:t>/l)</a:t>
            </a:r>
          </a:p>
          <a:p>
            <a:r>
              <a:rPr lang="en-US" dirty="0"/>
              <a:t>Plasma osmolality 320 </a:t>
            </a:r>
            <a:r>
              <a:rPr lang="en-US" dirty="0" err="1"/>
              <a:t>mOsm</a:t>
            </a:r>
            <a:r>
              <a:rPr lang="en-US" dirty="0"/>
              <a:t>/l</a:t>
            </a:r>
          </a:p>
        </p:txBody>
      </p:sp>
    </p:spTree>
    <p:extLst>
      <p:ext uri="{BB962C8B-B14F-4D97-AF65-F5344CB8AC3E}">
        <p14:creationId xmlns="" xmlns:p14="http://schemas.microsoft.com/office/powerpoint/2010/main" val="26590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is/are the possible diagnosis?</a:t>
            </a:r>
          </a:p>
          <a:p>
            <a:r>
              <a:rPr lang="en-US" dirty="0" smtClean="0"/>
              <a:t>How will you manage this case?</a:t>
            </a:r>
          </a:p>
          <a:p>
            <a:r>
              <a:rPr lang="en-US" dirty="0" smtClean="0"/>
              <a:t>Name the appropriate antidote for this patient.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679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52-year-old man was admitted to the intensive </a:t>
            </a:r>
            <a:r>
              <a:rPr lang="en-US" dirty="0" smtClean="0"/>
              <a:t>care unit </a:t>
            </a:r>
            <a:r>
              <a:rPr lang="en-US" dirty="0"/>
              <a:t>with difficulty in breathing after a </a:t>
            </a:r>
            <a:r>
              <a:rPr lang="en-US" dirty="0" err="1"/>
              <a:t>coryzal</a:t>
            </a:r>
            <a:r>
              <a:rPr lang="en-US" dirty="0"/>
              <a:t> illness. </a:t>
            </a:r>
            <a:r>
              <a:rPr lang="en-US" dirty="0" smtClean="0"/>
              <a:t>He had </a:t>
            </a:r>
            <a:r>
              <a:rPr lang="en-US" dirty="0"/>
              <a:t>a six-week history of rapidly progressive </a:t>
            </a:r>
            <a:r>
              <a:rPr lang="en-US" dirty="0" smtClean="0"/>
              <a:t>muscular fatigue </a:t>
            </a:r>
            <a:r>
              <a:rPr lang="en-US" dirty="0"/>
              <a:t>which was worse at the end of the day.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/>
              <a:t>examination he had bilateral ptosis and </a:t>
            </a:r>
            <a:r>
              <a:rPr lang="en-US" dirty="0" smtClean="0"/>
              <a:t>marked facial </a:t>
            </a:r>
            <a:r>
              <a:rPr lang="en-US" dirty="0"/>
              <a:t>muscle weakness. Power in all four limbs </a:t>
            </a:r>
            <a:r>
              <a:rPr lang="en-US" dirty="0" smtClean="0"/>
              <a:t>was diminished. The </a:t>
            </a:r>
            <a:r>
              <a:rPr lang="en-US" dirty="0"/>
              <a:t>respiratory rate was 30/min but </a:t>
            </a:r>
            <a:r>
              <a:rPr lang="en-US" dirty="0" smtClean="0"/>
              <a:t>respiration was </a:t>
            </a:r>
            <a:r>
              <a:rPr lang="en-US" dirty="0"/>
              <a:t>shallow. </a:t>
            </a:r>
          </a:p>
        </p:txBody>
      </p:sp>
    </p:spTree>
    <p:extLst>
      <p:ext uri="{BB962C8B-B14F-4D97-AF65-F5344CB8AC3E}">
        <p14:creationId xmlns="" xmlns:p14="http://schemas.microsoft.com/office/powerpoint/2010/main" val="42527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b="1" i="1" u="sng" dirty="0" smtClean="0"/>
              <a:t>Investigations:</a:t>
            </a:r>
          </a:p>
          <a:p>
            <a:pPr marL="0" indent="0">
              <a:buNone/>
            </a:pPr>
            <a:r>
              <a:rPr lang="en-US" dirty="0" smtClean="0"/>
              <a:t>Arterial </a:t>
            </a:r>
            <a:r>
              <a:rPr lang="en-US" dirty="0"/>
              <a:t>blood gases:</a:t>
            </a:r>
          </a:p>
          <a:p>
            <a:r>
              <a:rPr lang="en-US" dirty="0"/>
              <a:t>pH 7.1</a:t>
            </a:r>
          </a:p>
          <a:p>
            <a:r>
              <a:rPr lang="en-US" dirty="0" smtClean="0"/>
              <a:t>PaCO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/>
              <a:t>9 </a:t>
            </a:r>
            <a:r>
              <a:rPr lang="en-US" dirty="0" err="1"/>
              <a:t>kPa</a:t>
            </a:r>
            <a:endParaRPr lang="en-US" dirty="0"/>
          </a:p>
          <a:p>
            <a:r>
              <a:rPr lang="en-US" dirty="0"/>
              <a:t>PaO</a:t>
            </a:r>
            <a:r>
              <a:rPr lang="en-US" baseline="-25000" dirty="0"/>
              <a:t>2</a:t>
            </a:r>
            <a:r>
              <a:rPr lang="en-US" dirty="0"/>
              <a:t> 7 </a:t>
            </a:r>
            <a:r>
              <a:rPr lang="en-US" dirty="0" err="1" smtClean="0"/>
              <a:t>kPa</a:t>
            </a:r>
            <a:endParaRPr lang="en-US" dirty="0" smtClean="0"/>
          </a:p>
          <a:p>
            <a:r>
              <a:rPr lang="en-US" dirty="0" smtClean="0"/>
              <a:t>Bicarbonate 36mmol/l</a:t>
            </a:r>
            <a:endParaRPr lang="en-US" dirty="0"/>
          </a:p>
          <a:p>
            <a:r>
              <a:rPr lang="en-US" dirty="0"/>
              <a:t>FVC (baseline) 0.8 l</a:t>
            </a:r>
          </a:p>
          <a:p>
            <a:r>
              <a:rPr lang="en-US" dirty="0" err="1" smtClean="0"/>
              <a:t>Hb</a:t>
            </a:r>
            <a:r>
              <a:rPr lang="en-US" dirty="0" smtClean="0"/>
              <a:t> </a:t>
            </a:r>
            <a:r>
              <a:rPr lang="en-US" dirty="0"/>
              <a:t>15 g/dl</a:t>
            </a:r>
          </a:p>
          <a:p>
            <a:r>
              <a:rPr lang="en-US" dirty="0"/>
              <a:t>WCC 9  109/l</a:t>
            </a:r>
          </a:p>
          <a:p>
            <a:r>
              <a:rPr lang="en-US" dirty="0"/>
              <a:t>Platelets 200  109/l</a:t>
            </a:r>
          </a:p>
          <a:p>
            <a:r>
              <a:rPr lang="en-US" dirty="0"/>
              <a:t>Electrolytes Normal</a:t>
            </a:r>
          </a:p>
          <a:p>
            <a:r>
              <a:rPr lang="en-US" dirty="0"/>
              <a:t>Chest X-ray Elevation of both </a:t>
            </a:r>
            <a:r>
              <a:rPr lang="en-US" dirty="0" err="1" smtClean="0"/>
              <a:t>hemidiaphragms</a:t>
            </a:r>
            <a:r>
              <a:rPr lang="en-US" dirty="0"/>
              <a:t> </a:t>
            </a:r>
            <a:r>
              <a:rPr lang="en-US" dirty="0" smtClean="0"/>
              <a:t>Lungs </a:t>
            </a:r>
            <a:r>
              <a:rPr lang="en-US" dirty="0"/>
              <a:t>normal</a:t>
            </a:r>
          </a:p>
        </p:txBody>
      </p:sp>
    </p:spTree>
    <p:extLst>
      <p:ext uri="{BB962C8B-B14F-4D97-AF65-F5344CB8AC3E}">
        <p14:creationId xmlns="" xmlns:p14="http://schemas.microsoft.com/office/powerpoint/2010/main" val="115692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is/are the possible diagnosis</a:t>
            </a:r>
            <a:r>
              <a:rPr lang="en-US" dirty="0" smtClean="0"/>
              <a:t>?</a:t>
            </a:r>
          </a:p>
          <a:p>
            <a:r>
              <a:rPr lang="en-US" dirty="0" smtClean="0"/>
              <a:t>Name the Acid Base disorder</a:t>
            </a:r>
            <a:endParaRPr lang="en-US" dirty="0"/>
          </a:p>
          <a:p>
            <a:r>
              <a:rPr lang="en-US" dirty="0"/>
              <a:t>How will you manage this case?</a:t>
            </a:r>
          </a:p>
          <a:p>
            <a:r>
              <a:rPr lang="en-US" dirty="0" smtClean="0"/>
              <a:t>What are the other conditions where </a:t>
            </a:r>
            <a:r>
              <a:rPr lang="en-US" dirty="0" err="1" smtClean="0"/>
              <a:t>Plasmapharesis</a:t>
            </a:r>
            <a:r>
              <a:rPr lang="en-US" dirty="0" smtClean="0"/>
              <a:t> can be used?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999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Scenario: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25-year-old </a:t>
            </a:r>
            <a:r>
              <a:rPr lang="en-US" dirty="0" smtClean="0"/>
              <a:t>female presented </a:t>
            </a:r>
            <a:r>
              <a:rPr lang="en-US" dirty="0"/>
              <a:t>with a right calf </a:t>
            </a:r>
            <a:r>
              <a:rPr lang="en-US" dirty="0" smtClean="0"/>
              <a:t>deep vein thrombosis</a:t>
            </a:r>
            <a:r>
              <a:rPr lang="en-US" dirty="0"/>
              <a:t>.</a:t>
            </a:r>
          </a:p>
          <a:p>
            <a:r>
              <a:rPr lang="en-US" dirty="0"/>
              <a:t>Blood results are shown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Hb</a:t>
            </a:r>
            <a:r>
              <a:rPr lang="en-US" dirty="0"/>
              <a:t> </a:t>
            </a:r>
            <a:r>
              <a:rPr lang="en-US" dirty="0" smtClean="0"/>
              <a:t>			12 </a:t>
            </a:r>
            <a:r>
              <a:rPr lang="en-US" dirty="0"/>
              <a:t>g/dl</a:t>
            </a:r>
          </a:p>
          <a:p>
            <a:r>
              <a:rPr lang="en-US" dirty="0"/>
              <a:t>WCC </a:t>
            </a:r>
            <a:r>
              <a:rPr lang="en-US" dirty="0" smtClean="0"/>
              <a:t>		7009/µl</a:t>
            </a:r>
            <a:endParaRPr lang="en-US" dirty="0"/>
          </a:p>
          <a:p>
            <a:r>
              <a:rPr lang="en-US" dirty="0"/>
              <a:t>Platelets </a:t>
            </a:r>
            <a:r>
              <a:rPr lang="en-US" dirty="0" smtClean="0"/>
              <a:t>		140 K/</a:t>
            </a:r>
            <a:r>
              <a:rPr lang="en-US" dirty="0"/>
              <a:t>µl</a:t>
            </a:r>
          </a:p>
          <a:p>
            <a:r>
              <a:rPr lang="en-US" dirty="0"/>
              <a:t>PT </a:t>
            </a:r>
            <a:r>
              <a:rPr lang="en-US" dirty="0" smtClean="0"/>
              <a:t>			13 </a:t>
            </a:r>
            <a:r>
              <a:rPr lang="en-US" dirty="0"/>
              <a:t>s (control 12 s)</a:t>
            </a:r>
          </a:p>
          <a:p>
            <a:r>
              <a:rPr lang="en-US" dirty="0"/>
              <a:t>APTT </a:t>
            </a:r>
            <a:r>
              <a:rPr lang="en-US" dirty="0" smtClean="0"/>
              <a:t>		59 </a:t>
            </a:r>
            <a:r>
              <a:rPr lang="en-US" dirty="0"/>
              <a:t>s (control 40 s)</a:t>
            </a:r>
          </a:p>
          <a:p>
            <a:r>
              <a:rPr lang="en-US" dirty="0" smtClean="0"/>
              <a:t>ANA  		Not </a:t>
            </a:r>
            <a:r>
              <a:rPr lang="en-US" dirty="0"/>
              <a:t>detected</a:t>
            </a:r>
          </a:p>
          <a:p>
            <a:r>
              <a:rPr lang="en-US" dirty="0" smtClean="0"/>
              <a:t>Anti </a:t>
            </a:r>
            <a:r>
              <a:rPr lang="en-US" dirty="0" err="1" smtClean="0"/>
              <a:t>DsDNA</a:t>
            </a:r>
            <a:r>
              <a:rPr lang="en-US" dirty="0" smtClean="0"/>
              <a:t>	Not </a:t>
            </a:r>
            <a:r>
              <a:rPr lang="en-US" dirty="0"/>
              <a:t>detected</a:t>
            </a:r>
          </a:p>
        </p:txBody>
      </p:sp>
    </p:spTree>
    <p:extLst>
      <p:ext uri="{BB962C8B-B14F-4D97-AF65-F5344CB8AC3E}">
        <p14:creationId xmlns="" xmlns:p14="http://schemas.microsoft.com/office/powerpoint/2010/main" val="25215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is the diagnosis?</a:t>
            </a:r>
          </a:p>
          <a:p>
            <a:r>
              <a:rPr lang="en-US" dirty="0" smtClean="0"/>
              <a:t>List </a:t>
            </a:r>
            <a:r>
              <a:rPr lang="en-US" dirty="0"/>
              <a:t>three tests you would perform to confirm </a:t>
            </a:r>
            <a:r>
              <a:rPr lang="en-US" dirty="0" smtClean="0"/>
              <a:t>the diagnosis</a:t>
            </a:r>
            <a:r>
              <a:rPr lang="en-US" dirty="0"/>
              <a:t>.</a:t>
            </a:r>
          </a:p>
          <a:p>
            <a:r>
              <a:rPr lang="en-US" dirty="0" smtClean="0"/>
              <a:t>Apart </a:t>
            </a:r>
            <a:r>
              <a:rPr lang="en-US" dirty="0"/>
              <a:t>from thrombotic tendencies, list </a:t>
            </a:r>
            <a:r>
              <a:rPr lang="en-US" dirty="0" smtClean="0"/>
              <a:t>other manifestations </a:t>
            </a:r>
            <a:r>
              <a:rPr lang="en-US" dirty="0"/>
              <a:t>of this condition.</a:t>
            </a:r>
          </a:p>
        </p:txBody>
      </p:sp>
    </p:spTree>
    <p:extLst>
      <p:ext uri="{BB962C8B-B14F-4D97-AF65-F5344CB8AC3E}">
        <p14:creationId xmlns="" xmlns:p14="http://schemas.microsoft.com/office/powerpoint/2010/main" val="256967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854</TotalTime>
  <Words>324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Data Interpretation</vt:lpstr>
      <vt:lpstr>Scenario: 6</vt:lpstr>
      <vt:lpstr>Scenario: 6</vt:lpstr>
      <vt:lpstr>Questions:</vt:lpstr>
      <vt:lpstr>Scenario: 7</vt:lpstr>
      <vt:lpstr>Scenario: 7</vt:lpstr>
      <vt:lpstr>Questions:</vt:lpstr>
      <vt:lpstr>Scenario: 8</vt:lpstr>
      <vt:lpstr>Questions: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</cp:revision>
  <dcterms:created xsi:type="dcterms:W3CDTF">2006-08-16T00:00:00Z</dcterms:created>
  <dcterms:modified xsi:type="dcterms:W3CDTF">2016-12-14T16:52:06Z</dcterms:modified>
</cp:coreProperties>
</file>